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0693400" cy="756126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152" y="96"/>
      </p:cViewPr>
      <p:guideLst>
        <p:guide orient="horz" pos="2382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08" y="-78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ED206-82A8-42FF-8E42-00712EC15E67}" type="datetimeFigureOut">
              <a:rPr lang="hu-HU" smtClean="0"/>
              <a:pPr/>
              <a:t>2021. 01. 27.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7B843-A085-4224-BD9B-CAEFB82D997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881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1" cy="162077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604011" y="4284715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9231-66F0-42F4-A5ED-5824AC866754}" type="datetimeFigureOut">
              <a:rPr lang="hu-HU" smtClean="0"/>
              <a:pPr/>
              <a:t>2021. 01. 27.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BBF8-4567-46B9-AB12-3CE656DB727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9231-66F0-42F4-A5ED-5824AC866754}" type="datetimeFigureOut">
              <a:rPr lang="hu-HU" smtClean="0"/>
              <a:pPr/>
              <a:t>2021. 01. 27.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BBF8-4567-46B9-AB12-3CE656DB727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1" cy="645157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9231-66F0-42F4-A5ED-5824AC866754}" type="datetimeFigureOut">
              <a:rPr lang="hu-HU" smtClean="0"/>
              <a:pPr/>
              <a:t>2021. 01. 27.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BBF8-4567-46B9-AB12-3CE656DB727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9231-66F0-42F4-A5ED-5824AC866754}" type="datetimeFigureOut">
              <a:rPr lang="hu-HU" smtClean="0"/>
              <a:pPr/>
              <a:t>2021. 01. 27.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BBF8-4567-46B9-AB12-3CE656DB727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44704" y="4858812"/>
            <a:ext cx="9089391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44704" y="3204787"/>
            <a:ext cx="9089391" cy="165402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9231-66F0-42F4-A5ED-5824AC866754}" type="datetimeFigureOut">
              <a:rPr lang="hu-HU" smtClean="0"/>
              <a:pPr/>
              <a:t>2021. 01. 27.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BBF8-4567-46B9-AB12-3CE656DB727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9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435811" y="1764295"/>
            <a:ext cx="4722919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9231-66F0-42F4-A5ED-5824AC866754}" type="datetimeFigureOut">
              <a:rPr lang="hu-HU" smtClean="0"/>
              <a:pPr/>
              <a:t>2021. 01. 27.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BBF8-4567-46B9-AB12-3CE656DB727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4671" y="1692534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34671" y="2397901"/>
            <a:ext cx="4724775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432100" y="1692534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432100" y="2397901"/>
            <a:ext cx="4726631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9231-66F0-42F4-A5ED-5824AC866754}" type="datetimeFigureOut">
              <a:rPr lang="hu-HU" smtClean="0"/>
              <a:pPr/>
              <a:t>2021. 01. 27.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BBF8-4567-46B9-AB12-3CE656DB727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9231-66F0-42F4-A5ED-5824AC866754}" type="datetimeFigureOut">
              <a:rPr lang="hu-HU" smtClean="0"/>
              <a:pPr/>
              <a:t>2021. 01. 27.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BBF8-4567-46B9-AB12-3CE656DB727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9231-66F0-42F4-A5ED-5824AC866754}" type="datetimeFigureOut">
              <a:rPr lang="hu-HU" smtClean="0"/>
              <a:pPr/>
              <a:t>2021. 01. 27.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BBF8-4567-46B9-AB12-3CE656DB727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4672" y="301051"/>
            <a:ext cx="3518054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34672" y="1582265"/>
            <a:ext cx="3518054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9231-66F0-42F4-A5ED-5824AC866754}" type="datetimeFigureOut">
              <a:rPr lang="hu-HU" smtClean="0"/>
              <a:pPr/>
              <a:t>2021. 01. 27.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BBF8-4567-46B9-AB12-3CE656DB727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9231-66F0-42F4-A5ED-5824AC866754}" type="datetimeFigureOut">
              <a:rPr lang="hu-HU" smtClean="0"/>
              <a:pPr/>
              <a:t>2021. 01. 27.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8BBF8-4567-46B9-AB12-3CE656DB727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534671" y="302802"/>
            <a:ext cx="9624060" cy="1260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4671" y="1764295"/>
            <a:ext cx="9624060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534671" y="7008171"/>
            <a:ext cx="2495127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69231-66F0-42F4-A5ED-5824AC866754}" type="datetimeFigureOut">
              <a:rPr lang="hu-HU" smtClean="0"/>
              <a:pPr/>
              <a:t>2021. 01. 27.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7663604" y="7008171"/>
            <a:ext cx="2495127" cy="402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8BBF8-4567-46B9-AB12-3CE656DB727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peto.agnes@szte.h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Kép 34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0"/>
            <a:ext cx="2016224" cy="1188343"/>
          </a:xfrm>
          <a:prstGeom prst="rect">
            <a:avLst/>
          </a:prstGeom>
          <a:noFill/>
        </p:spPr>
      </p:pic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96750" tIns="269790" rIns="457056" bIns="26979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1890316" y="-107801"/>
            <a:ext cx="6282804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Welcome</a:t>
            </a:r>
            <a:r>
              <a:rPr kumimoji="0" lang="hu-H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hu-H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</a:t>
            </a:r>
            <a:r>
              <a:rPr kumimoji="0" lang="hu-H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u-H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hu-H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ERASMUS </a:t>
            </a:r>
            <a:r>
              <a:rPr kumimoji="0" lang="hu-H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Orientation</a:t>
            </a:r>
            <a:r>
              <a:rPr kumimoji="0" lang="hu-H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u-H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Week</a:t>
            </a:r>
            <a:endParaRPr kumimoji="0" lang="hu-H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2466380" y="324247"/>
            <a:ext cx="5256584" cy="1452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96750" tIns="269790" rIns="457056" bIns="26979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Checklist</a:t>
            </a:r>
            <a:endParaRPr kumimoji="0" lang="hu-H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hu-HU" sz="12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hu-H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teps</a:t>
            </a:r>
            <a:r>
              <a:rPr kumimoji="0" lang="hu-H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u-H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</a:t>
            </a:r>
            <a:r>
              <a:rPr kumimoji="0" lang="hu-H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u-H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help</a:t>
            </a:r>
            <a:r>
              <a:rPr kumimoji="0" lang="hu-H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u-H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hu-H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u-H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through</a:t>
            </a:r>
            <a:r>
              <a:rPr kumimoji="0" lang="hu-H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u-H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hu-H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u-H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Orientation</a:t>
            </a:r>
            <a:r>
              <a:rPr kumimoji="0" lang="hu-H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u-H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Week</a:t>
            </a:r>
            <a:r>
              <a:rPr kumimoji="0" lang="hu-H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hu-H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4" name="Egyenes összekötő 43"/>
          <p:cNvCxnSpPr/>
          <p:nvPr/>
        </p:nvCxnSpPr>
        <p:spPr>
          <a:xfrm>
            <a:off x="2826420" y="612279"/>
            <a:ext cx="48245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Csoportba foglalás 49"/>
          <p:cNvGrpSpPr/>
          <p:nvPr/>
        </p:nvGrpSpPr>
        <p:grpSpPr>
          <a:xfrm>
            <a:off x="3258468" y="1116335"/>
            <a:ext cx="3530331" cy="2554545"/>
            <a:chOff x="3258468" y="1332359"/>
            <a:chExt cx="3098283" cy="2319633"/>
          </a:xfrm>
        </p:grpSpPr>
        <p:sp>
          <p:nvSpPr>
            <p:cNvPr id="9" name="Szövegdoboz 8"/>
            <p:cNvSpPr txBox="1"/>
            <p:nvPr/>
          </p:nvSpPr>
          <p:spPr>
            <a:xfrm>
              <a:off x="3258468" y="1332359"/>
              <a:ext cx="3098283" cy="23196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hu-HU" sz="1600" b="1" i="1" dirty="0" err="1" smtClean="0">
                  <a:latin typeface="Times New Roman" pitchFamily="18" charset="0"/>
                  <a:cs typeface="Times New Roman" pitchFamily="18" charset="0"/>
                </a:rPr>
                <a:t>Registration</a:t>
              </a:r>
              <a:endParaRPr lang="hu-HU" sz="1600" b="1" i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lvl="0" algn="ctr"/>
              <a:r>
                <a:rPr lang="hu-HU" sz="1400" b="1" dirty="0" err="1" smtClean="0">
                  <a:latin typeface="Times" pitchFamily="18" charset="0"/>
                  <a:cs typeface="Times New Roman" pitchFamily="18" charset="0"/>
                </a:rPr>
                <a:t>Place</a:t>
              </a:r>
              <a:r>
                <a:rPr lang="hu-HU" sz="1400" b="1" dirty="0" smtClean="0">
                  <a:latin typeface="Times" pitchFamily="18" charset="0"/>
                  <a:cs typeface="Times New Roman" pitchFamily="18" charset="0"/>
                </a:rPr>
                <a:t>: </a:t>
              </a:r>
              <a:r>
                <a:rPr lang="hu-HU" sz="1400" b="1" dirty="0" err="1" smtClean="0">
                  <a:latin typeface="Times" pitchFamily="18" charset="0"/>
                  <a:cs typeface="Times New Roman" pitchFamily="18" charset="0"/>
                </a:rPr>
                <a:t>Rector’s</a:t>
              </a:r>
              <a:r>
                <a:rPr lang="hu-HU" sz="1400" b="1" dirty="0" smtClean="0">
                  <a:latin typeface="Times" pitchFamily="18" charset="0"/>
                  <a:cs typeface="Times New Roman" pitchFamily="18" charset="0"/>
                </a:rPr>
                <a:t> Office of </a:t>
              </a:r>
              <a:r>
                <a:rPr lang="hu-HU" sz="1400" b="1" dirty="0" err="1" smtClean="0">
                  <a:latin typeface="Times" pitchFamily="18" charset="0"/>
                  <a:cs typeface="Times New Roman" pitchFamily="18" charset="0"/>
                </a:rPr>
                <a:t>the</a:t>
              </a:r>
              <a:r>
                <a:rPr lang="hu-HU" sz="1400" b="1" dirty="0" smtClean="0">
                  <a:latin typeface="Times" pitchFamily="18" charset="0"/>
                  <a:cs typeface="Times New Roman" pitchFamily="18" charset="0"/>
                </a:rPr>
                <a:t> University of Szeged, </a:t>
              </a:r>
              <a:r>
                <a:rPr lang="hu-HU" sz="1400" b="1" dirty="0" err="1" smtClean="0">
                  <a:latin typeface="Times" pitchFamily="18" charset="0"/>
                  <a:cs typeface="Times New Roman" pitchFamily="18" charset="0"/>
                </a:rPr>
                <a:t>Atrium</a:t>
              </a:r>
              <a:r>
                <a:rPr lang="hu-HU" sz="1400" b="1" dirty="0" smtClean="0">
                  <a:latin typeface="Times" pitchFamily="18" charset="0"/>
                  <a:cs typeface="Times New Roman" pitchFamily="18" charset="0"/>
                </a:rPr>
                <a:t>, </a:t>
              </a:r>
              <a:r>
                <a:rPr lang="hu-HU" sz="1400" b="1" dirty="0" err="1" smtClean="0">
                  <a:latin typeface="Times" pitchFamily="18" charset="0"/>
                  <a:cs typeface="Times New Roman" pitchFamily="18" charset="0"/>
                </a:rPr>
                <a:t>Szeged</a:t>
              </a:r>
              <a:r>
                <a:rPr lang="hu-HU" sz="1400" b="1" dirty="0" smtClean="0">
                  <a:latin typeface="Times" pitchFamily="18" charset="0"/>
                  <a:cs typeface="Times New Roman" pitchFamily="18" charset="0"/>
                </a:rPr>
                <a:t>, </a:t>
              </a:r>
              <a:r>
                <a:rPr lang="hu-HU" sz="1400" b="1" dirty="0" smtClean="0">
                  <a:latin typeface="Times" pitchFamily="18" charset="0"/>
                </a:rPr>
                <a:t>Dugonics tér 13.</a:t>
              </a:r>
              <a:endParaRPr lang="hu-HU" sz="1400" b="1" dirty="0">
                <a:latin typeface="Times" pitchFamily="18" charset="0"/>
                <a:cs typeface="Times New Roman" pitchFamily="18" charset="0"/>
              </a:endParaRPr>
            </a:p>
            <a:p>
              <a:pPr lvl="0" algn="ctr">
                <a:buFont typeface="Wingdings" pitchFamily="2" charset="2"/>
                <a:buChar char="Ø"/>
              </a:pP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fill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>
                  <a:latin typeface="Times" pitchFamily="18" charset="0"/>
                  <a:cs typeface="Times New Roman" pitchFamily="18" charset="0"/>
                </a:rPr>
                <a:t>in</a:t>
              </a:r>
              <a:r>
                <a:rPr lang="hu-HU" sz="1400" dirty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>
                  <a:latin typeface="Times" pitchFamily="18" charset="0"/>
                  <a:cs typeface="Times New Roman" pitchFamily="18" charset="0"/>
                </a:rPr>
                <a:t>the</a:t>
              </a:r>
              <a:r>
                <a:rPr lang="hu-HU" sz="1400" dirty="0">
                  <a:latin typeface="Times" pitchFamily="18" charset="0"/>
                  <a:cs typeface="Times New Roman" pitchFamily="18" charset="0"/>
                </a:rPr>
                <a:t> Data </a:t>
              </a:r>
              <a:r>
                <a:rPr lang="hu-HU" sz="1400" dirty="0" err="1">
                  <a:latin typeface="Times" pitchFamily="18" charset="0"/>
                  <a:cs typeface="Times New Roman" pitchFamily="18" charset="0"/>
                </a:rPr>
                <a:t>sheet</a:t>
              </a:r>
              <a:endParaRPr lang="hu-HU" sz="1400" dirty="0">
                <a:latin typeface="Times" pitchFamily="18" charset="0"/>
                <a:cs typeface="Times New Roman" pitchFamily="18" charset="0"/>
              </a:endParaRPr>
            </a:p>
            <a:p>
              <a:pPr lvl="0" algn="ctr">
                <a:buFont typeface="Wingdings" pitchFamily="2" charset="2"/>
                <a:buChar char="Ø"/>
              </a:pP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send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the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scanned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version (in .PDF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format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) of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your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>
                  <a:latin typeface="Times" pitchFamily="18" charset="0"/>
                  <a:cs typeface="Times New Roman" pitchFamily="18" charset="0"/>
                </a:rPr>
                <a:t>original</a:t>
              </a:r>
              <a:r>
                <a:rPr lang="hu-HU" sz="1400" dirty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>
                  <a:latin typeface="Times" pitchFamily="18" charset="0"/>
                  <a:cs typeface="Times New Roman" pitchFamily="18" charset="0"/>
                </a:rPr>
                <a:t>documents</a:t>
              </a:r>
              <a:r>
                <a:rPr lang="hu-HU" sz="1400" dirty="0">
                  <a:latin typeface="Times" pitchFamily="18" charset="0"/>
                  <a:cs typeface="Times New Roman" pitchFamily="18" charset="0"/>
                </a:rPr>
                <a:t> </a:t>
              </a:r>
              <a:endParaRPr lang="hu-HU" sz="1400" dirty="0" smtClean="0">
                <a:latin typeface="Times" pitchFamily="18" charset="0"/>
                <a:cs typeface="Times New Roman" pitchFamily="18" charset="0"/>
              </a:endParaRPr>
            </a:p>
            <a:p>
              <a:pPr lvl="0" algn="ctr"/>
              <a:r>
                <a:rPr lang="hu-HU" sz="1400" dirty="0">
                  <a:latin typeface="Times" pitchFamily="18" charset="0"/>
                  <a:cs typeface="Times New Roman" pitchFamily="18" charset="0"/>
                </a:rPr>
                <a:t>(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ID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card</a:t>
              </a:r>
              <a:r>
                <a:rPr lang="hu-HU" sz="1400" dirty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/ </a:t>
              </a:r>
              <a:r>
                <a:rPr lang="hu-HU" sz="1400" dirty="0" err="1">
                  <a:latin typeface="Times" pitchFamily="18" charset="0"/>
                  <a:cs typeface="Times New Roman" pitchFamily="18" charset="0"/>
                </a:rPr>
                <a:t>passport</a:t>
              </a:r>
              <a:r>
                <a:rPr lang="hu-HU" sz="1400" dirty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(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with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student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visa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) , </a:t>
              </a:r>
              <a:br>
                <a:rPr lang="hu-HU" sz="1400" dirty="0" smtClean="0">
                  <a:latin typeface="Times" pitchFamily="18" charset="0"/>
                  <a:cs typeface="Times New Roman" pitchFamily="18" charset="0"/>
                </a:rPr>
              </a:b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health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>
                  <a:latin typeface="Times" pitchFamily="18" charset="0"/>
                  <a:cs typeface="Times New Roman" pitchFamily="18" charset="0"/>
                </a:rPr>
                <a:t>insurance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)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to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Ms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. Ágnes Pető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for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checking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if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you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have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not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done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so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before</a:t>
              </a:r>
              <a:endParaRPr lang="hu-HU" sz="1400" dirty="0">
                <a:latin typeface="Times" pitchFamily="18" charset="0"/>
                <a:cs typeface="Times New Roman" pitchFamily="18" charset="0"/>
              </a:endParaRPr>
            </a:p>
            <a:p>
              <a:pPr lvl="0" algn="ctr"/>
              <a:endParaRPr lang="hu-HU" sz="1400" dirty="0">
                <a:latin typeface="Times" pitchFamily="18" charset="0"/>
                <a:cs typeface="Times New Roman" pitchFamily="18" charset="0"/>
              </a:endParaRPr>
            </a:p>
            <a:p>
              <a:endParaRPr lang="hu-HU" dirty="0"/>
            </a:p>
          </p:txBody>
        </p:sp>
        <p:sp>
          <p:nvSpPr>
            <p:cNvPr id="41" name="Lekerekített téglalap 40"/>
            <p:cNvSpPr/>
            <p:nvPr/>
          </p:nvSpPr>
          <p:spPr>
            <a:xfrm>
              <a:off x="3321664" y="1332359"/>
              <a:ext cx="2952328" cy="201622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52" name="Csoportba foglalás 51"/>
          <p:cNvGrpSpPr/>
          <p:nvPr/>
        </p:nvGrpSpPr>
        <p:grpSpPr>
          <a:xfrm>
            <a:off x="522164" y="1476375"/>
            <a:ext cx="2448272" cy="1760124"/>
            <a:chOff x="220194" y="1900029"/>
            <a:chExt cx="2448273" cy="1965371"/>
          </a:xfrm>
        </p:grpSpPr>
        <p:sp>
          <p:nvSpPr>
            <p:cNvPr id="13" name="Szövegdoboz 12"/>
            <p:cNvSpPr txBox="1"/>
            <p:nvPr/>
          </p:nvSpPr>
          <p:spPr>
            <a:xfrm>
              <a:off x="220194" y="2043968"/>
              <a:ext cx="2448273" cy="18214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1600" b="1" i="1" dirty="0" err="1">
                  <a:latin typeface="Times New Roman" pitchFamily="18" charset="0"/>
                  <a:cs typeface="Times New Roman" pitchFamily="18" charset="0"/>
                </a:rPr>
                <a:t>Arrival</a:t>
              </a:r>
              <a:r>
                <a:rPr lang="hu-HU" sz="16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u-HU" sz="1600" b="1" i="1" dirty="0" err="1">
                  <a:latin typeface="Times New Roman" pitchFamily="18" charset="0"/>
                  <a:cs typeface="Times New Roman" pitchFamily="18" charset="0"/>
                </a:rPr>
                <a:t>Form</a:t>
              </a:r>
              <a:endParaRPr lang="hu-HU" sz="1600" dirty="0"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buFont typeface="Wingdings" pitchFamily="2" charset="2"/>
                <a:buChar char="Ø"/>
              </a:pP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send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>
                  <a:latin typeface="Times" pitchFamily="18" charset="0"/>
                  <a:cs typeface="Times New Roman" pitchFamily="18" charset="0"/>
                </a:rPr>
                <a:t>your</a:t>
              </a:r>
              <a:r>
                <a:rPr lang="hu-HU" sz="1400" dirty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>
                  <a:latin typeface="Times" pitchFamily="18" charset="0"/>
                  <a:cs typeface="Times New Roman" pitchFamily="18" charset="0"/>
                </a:rPr>
                <a:t>A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rrival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>
                  <a:latin typeface="Times" pitchFamily="18" charset="0"/>
                  <a:cs typeface="Times New Roman" pitchFamily="18" charset="0"/>
                </a:rPr>
                <a:t>F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orm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>
                  <a:latin typeface="Times" pitchFamily="18" charset="0"/>
                  <a:cs typeface="Times New Roman" pitchFamily="18" charset="0"/>
                </a:rPr>
                <a:t>to</a:t>
              </a:r>
              <a:r>
                <a:rPr lang="hu-HU" sz="1400" dirty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>
                  <a:latin typeface="Times" pitchFamily="18" charset="0"/>
                  <a:cs typeface="Times New Roman" pitchFamily="18" charset="0"/>
                </a:rPr>
                <a:t>Ms</a:t>
              </a:r>
              <a:r>
                <a:rPr lang="hu-HU" sz="1400" dirty="0">
                  <a:latin typeface="Times" pitchFamily="18" charset="0"/>
                  <a:cs typeface="Times New Roman" pitchFamily="18" charset="0"/>
                </a:rPr>
                <a:t>. Ágnes Pető 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(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  <a:hlinkClick r:id="rId4"/>
                </a:rPr>
                <a:t>peto.agnes@szte.hu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International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Mobility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Centre)</a:t>
              </a:r>
            </a:p>
            <a:p>
              <a:pPr algn="ctr"/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to</a:t>
              </a:r>
              <a:r>
                <a:rPr lang="hu-HU" sz="1400" dirty="0" smtClean="0">
                  <a:latin typeface="Times" pitchFamily="18" charset="0"/>
                  <a:cs typeface="Times New Roman" pitchFamily="18" charset="0"/>
                </a:rPr>
                <a:t> be </a:t>
              </a:r>
              <a:r>
                <a:rPr lang="hu-HU" sz="1400" dirty="0" err="1" smtClean="0">
                  <a:latin typeface="Times" pitchFamily="18" charset="0"/>
                  <a:cs typeface="Times New Roman" pitchFamily="18" charset="0"/>
                </a:rPr>
                <a:t>confirmed</a:t>
              </a:r>
              <a:endParaRPr lang="hu-HU" sz="1400" dirty="0" smtClean="0">
                <a:latin typeface="Times" pitchFamily="18" charset="0"/>
              </a:endParaRPr>
            </a:p>
            <a:p>
              <a:pPr algn="ctr">
                <a:buFont typeface="Wingdings" pitchFamily="2" charset="2"/>
                <a:buChar char="Ø"/>
              </a:pPr>
              <a:endParaRPr lang="hu-HU" sz="14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Lekerekített téglalap 41"/>
            <p:cNvSpPr/>
            <p:nvPr/>
          </p:nvSpPr>
          <p:spPr>
            <a:xfrm>
              <a:off x="220194" y="1900029"/>
              <a:ext cx="2448272" cy="1929717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51" name="Csoportba foglalás 50"/>
          <p:cNvGrpSpPr/>
          <p:nvPr/>
        </p:nvGrpSpPr>
        <p:grpSpPr>
          <a:xfrm>
            <a:off x="6930876" y="1332360"/>
            <a:ext cx="3600398" cy="1944217"/>
            <a:chOff x="6796984" y="1640641"/>
            <a:chExt cx="3296158" cy="1635398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6862906" y="1710055"/>
              <a:ext cx="3230236" cy="1372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hu-HU" sz="16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Cards</a:t>
              </a:r>
              <a:endParaRPr kumimoji="0" lang="hu-H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Ø"/>
                <a:tabLst/>
              </a:pP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obtain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ESN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ard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from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ESN 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Szeged</a:t>
              </a:r>
              <a:endParaRPr kumimoji="0" lang="hu-H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 algn="ctr">
                <a:buFont typeface="Wingdings" pitchFamily="2" charset="2"/>
                <a:buChar char="Ø"/>
              </a:pP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get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your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Erasmus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entrance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card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br>
                <a:rPr lang="hu-HU" sz="1400" dirty="0" smtClean="0">
                  <a:latin typeface="Times New Roman" pitchFamily="18" charset="0"/>
                  <a:cs typeface="Times New Roman" pitchFamily="18" charset="0"/>
                </a:rPr>
              </a:b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at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the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 TIK (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Study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and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Information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Centre and </a:t>
              </a:r>
              <a:br>
                <a:rPr lang="hu-HU" sz="1400" dirty="0" smtClean="0">
                  <a:latin typeface="Times New Roman" pitchFamily="18" charset="0"/>
                  <a:cs typeface="Times New Roman" pitchFamily="18" charset="0"/>
                </a:rPr>
              </a:b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the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University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Library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; Szeged, Ady tér 10.) </a:t>
              </a:r>
            </a:p>
            <a:p>
              <a:pPr lvl="0" algn="ctr">
                <a:buFont typeface="Wingdings" pitchFamily="2" charset="2"/>
                <a:buChar char="Ø"/>
              </a:pP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go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to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the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Student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Sevice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Office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to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get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your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student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card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(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student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ID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paper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)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at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the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 TIK</a:t>
              </a:r>
            </a:p>
          </p:txBody>
        </p:sp>
        <p:sp>
          <p:nvSpPr>
            <p:cNvPr id="43" name="Lekerekített téglalap 42"/>
            <p:cNvSpPr/>
            <p:nvPr/>
          </p:nvSpPr>
          <p:spPr>
            <a:xfrm>
              <a:off x="6796984" y="1640641"/>
              <a:ext cx="3230237" cy="163539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53" name="Csoportba foglalás 52"/>
          <p:cNvGrpSpPr/>
          <p:nvPr/>
        </p:nvGrpSpPr>
        <p:grpSpPr>
          <a:xfrm>
            <a:off x="2394372" y="3564607"/>
            <a:ext cx="5043481" cy="1286018"/>
            <a:chOff x="3286163" y="3293168"/>
            <a:chExt cx="3480002" cy="924746"/>
          </a:xfrm>
        </p:grpSpPr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3286163" y="3344947"/>
              <a:ext cx="3480002" cy="8729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Neptun</a:t>
              </a:r>
              <a:endParaRPr kumimoji="0" lang="hu-H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Ø"/>
                <a:tabLst/>
              </a:pP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register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at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Admission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Office of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relevant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faculty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and </a:t>
              </a:r>
              <a:b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</a:b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in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NEPTUN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electronic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study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system</a:t>
              </a:r>
              <a:endParaRPr kumimoji="0" lang="hu-H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http://web5.etr.u-szeged.hu:8080/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naptar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index.jsp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?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lang</a:t>
              </a:r>
              <a:r>
                <a:rPr lang="hu-HU" sz="1400" dirty="0" smtClean="0">
                  <a:latin typeface="Times New Roman" pitchFamily="18" charset="0"/>
                  <a:cs typeface="Times New Roman" pitchFamily="18" charset="0"/>
                </a:rPr>
                <a:t>=</a:t>
              </a:r>
              <a:r>
                <a:rPr lang="hu-HU" sz="1400" dirty="0" err="1" smtClean="0">
                  <a:latin typeface="Times New Roman" pitchFamily="18" charset="0"/>
                  <a:cs typeface="Times New Roman" pitchFamily="18" charset="0"/>
                </a:rPr>
                <a:t>english</a:t>
              </a:r>
              <a:endParaRPr lang="hu-HU" sz="1400" dirty="0" smtClean="0">
                <a:latin typeface="Times New Roman" pitchFamily="18" charset="0"/>
                <a:cs typeface="Times New Roman" pitchFamily="18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hu-H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Lekerekített téglalap 46"/>
            <p:cNvSpPr/>
            <p:nvPr/>
          </p:nvSpPr>
          <p:spPr>
            <a:xfrm>
              <a:off x="3385534" y="3293168"/>
              <a:ext cx="3336345" cy="88025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54" name="Csoportba foglalás 53"/>
          <p:cNvGrpSpPr/>
          <p:nvPr/>
        </p:nvGrpSpPr>
        <p:grpSpPr>
          <a:xfrm>
            <a:off x="0" y="4825037"/>
            <a:ext cx="4698628" cy="2560272"/>
            <a:chOff x="131235" y="4820608"/>
            <a:chExt cx="4740703" cy="1865815"/>
          </a:xfrm>
        </p:grpSpPr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131235" y="4820608"/>
              <a:ext cx="4740703" cy="1816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hu-HU" sz="16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Your</a:t>
              </a:r>
              <a:r>
                <a:rPr kumimoji="0" lang="hu-H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hu-HU" sz="1600" b="1" i="1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</a:t>
              </a:r>
              <a:r>
                <a:rPr kumimoji="0" lang="hu-HU" sz="16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ourse</a:t>
              </a:r>
              <a:r>
                <a:rPr kumimoji="0" lang="hu-H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hu-HU" sz="1600" b="1" i="1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L</a:t>
              </a:r>
              <a:r>
                <a:rPr kumimoji="0" lang="hu-H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ist</a:t>
              </a:r>
              <a:endParaRPr kumimoji="0" lang="hu-H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Ø"/>
                <a:tabLst/>
              </a:pP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consult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with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your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academic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coordinator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about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your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course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list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and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finalize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it</a:t>
              </a:r>
              <a:endParaRPr kumimoji="0" lang="hu-H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Ø"/>
              </a:pP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register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for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subjects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in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Neptun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system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and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send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your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course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list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: </a:t>
              </a:r>
            </a:p>
            <a:p>
              <a:pPr marL="182563" lvl="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  <a:tabLst>
                  <a:tab pos="630238" algn="l"/>
                </a:tabLst>
              </a:pP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‘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Confirmation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of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E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nrollment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‘</a:t>
              </a:r>
            </a:p>
            <a:p>
              <a:pPr marL="182563" lvl="0" algn="ctr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</a:pP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hu-HU" sz="1400" dirty="0" smtClean="0">
                  <a:solidFill>
                    <a:srgbClr val="FF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‘</a:t>
              </a:r>
              <a:r>
                <a:rPr lang="hu-HU" sz="1400" dirty="0" err="1" smtClean="0">
                  <a:solidFill>
                    <a:srgbClr val="FF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During</a:t>
              </a:r>
              <a:r>
                <a:rPr lang="hu-HU" sz="1400" dirty="0" smtClean="0">
                  <a:solidFill>
                    <a:srgbClr val="FF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solidFill>
                    <a:srgbClr val="FF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lang="hu-HU" sz="1400" dirty="0" smtClean="0">
                  <a:solidFill>
                    <a:srgbClr val="FF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solidFill>
                    <a:srgbClr val="FF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mobility</a:t>
              </a:r>
              <a:r>
                <a:rPr lang="hu-HU" sz="1400" dirty="0" smtClean="0">
                  <a:solidFill>
                    <a:srgbClr val="FF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’ 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part of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your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Learning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Agreement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 </a:t>
              </a:r>
              <a:b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</a:b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form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signed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by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you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your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home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and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receiving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departmental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/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faculty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coordinators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, </a:t>
              </a:r>
              <a:b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</a:b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to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Ms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. 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Ágnes Pető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by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e-mail </a:t>
              </a:r>
              <a:b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</a:b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until</a:t>
              </a:r>
              <a:r>
                <a:rPr lang="hu-HU" sz="1400" dirty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hu-HU" sz="1400" dirty="0" smtClean="0">
                  <a:solidFill>
                    <a:srgbClr val="FF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5 </a:t>
              </a:r>
              <a:r>
                <a:rPr lang="hu-HU" sz="1400" dirty="0" err="1" smtClean="0">
                  <a:solidFill>
                    <a:srgbClr val="FF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March</a:t>
              </a:r>
              <a:r>
                <a:rPr lang="hu-HU" sz="1400" dirty="0" smtClean="0">
                  <a:solidFill>
                    <a:srgbClr val="FF0000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2021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latest</a:t>
              </a:r>
              <a:endParaRPr kumimoji="0" lang="hu-H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8" name="Lekerekített téglalap 47"/>
            <p:cNvSpPr/>
            <p:nvPr/>
          </p:nvSpPr>
          <p:spPr>
            <a:xfrm>
              <a:off x="367464" y="4899110"/>
              <a:ext cx="4504474" cy="178731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33" name="Csoportba foglalás 32"/>
          <p:cNvGrpSpPr/>
          <p:nvPr/>
        </p:nvGrpSpPr>
        <p:grpSpPr>
          <a:xfrm>
            <a:off x="4770636" y="4500711"/>
            <a:ext cx="5776878" cy="2880320"/>
            <a:chOff x="4912857" y="4363894"/>
            <a:chExt cx="5632862" cy="2719206"/>
          </a:xfrm>
        </p:grpSpPr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4912857" y="4363894"/>
              <a:ext cx="5632862" cy="2719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hu-H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lang="hu-HU" sz="1200" b="1" i="1" dirty="0"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kumimoji="0" lang="hu-HU" sz="16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Residence</a:t>
              </a:r>
              <a:r>
                <a:rPr kumimoji="0" lang="hu-H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Permit</a:t>
              </a:r>
              <a:r>
                <a:rPr kumimoji="0" lang="hu-HU" sz="1600" b="1" i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600" b="1" i="1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Card</a:t>
              </a:r>
              <a:endParaRPr kumimoji="0" lang="hu-H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Ø"/>
                <a:tabLst/>
              </a:pP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find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a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flat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to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rent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(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with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help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of ESN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mentors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)</a:t>
              </a:r>
              <a:endParaRPr kumimoji="0" lang="hu-H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Ø"/>
                <a:tabLst/>
              </a:pP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sign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rental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contract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with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assistance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of mentor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students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and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get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it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signed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by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landlord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/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landlady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and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two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witnesses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of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Hungarian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citizenship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Ø"/>
                <a:tabLst/>
              </a:pP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send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scanned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version of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it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by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e-mail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to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Ms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. 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Calibri" pitchFamily="34" charset="0"/>
                  <a:cs typeface="Times New Roman" pitchFamily="18" charset="0"/>
                </a:rPr>
                <a:t>Á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gnes Pető</a:t>
              </a:r>
              <a:endParaRPr kumimoji="0" lang="hu-H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Ø"/>
                <a:tabLst/>
              </a:pP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ask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for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your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certificate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confirming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your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enrollment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at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University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of Szeged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issued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for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lang="hu-HU" sz="1400" dirty="0" err="1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Immigration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Office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from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Ms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. 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/>
                  <a:ea typeface="Calibri" pitchFamily="34" charset="0"/>
                  <a:cs typeface="Times New Roman" pitchFamily="18" charset="0"/>
                </a:rPr>
                <a:t>Á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gnes 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Pető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by</a:t>
              </a: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e-mail</a:t>
              </a:r>
              <a:endParaRPr kumimoji="0" lang="hu-H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Ø"/>
                <a:tabLst/>
              </a:pP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apply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for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residence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permit </a:t>
              </a:r>
              <a:b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</a:b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at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Immigration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Office /National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Directorate-General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for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Aliens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Policing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/</a:t>
              </a:r>
              <a:b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</a:b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(Szeged, Londoni krt. 15.)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with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your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documents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endParaRPr lang="hu-H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Ø"/>
                <a:tabLst/>
              </a:pP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send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the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scanned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version of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your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permit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card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to</a:t>
              </a:r>
              <a:r>
                <a:rPr kumimoji="0" lang="hu-HU" sz="14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r>
                <a:rPr kumimoji="0" lang="hu-HU" sz="1400" b="0" i="0" u="none" strike="noStrike" cap="none" normalizeH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Ms</a:t>
              </a:r>
              <a:r>
                <a:rPr lang="hu-HU" sz="1400" dirty="0" smtClean="0"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. Ágnes Pető</a:t>
              </a:r>
              <a:endParaRPr kumimoji="0" lang="hu-H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49" name="Lekerekített téglalap 48"/>
            <p:cNvSpPr/>
            <p:nvPr/>
          </p:nvSpPr>
          <p:spPr>
            <a:xfrm>
              <a:off x="4914652" y="4774340"/>
              <a:ext cx="5544616" cy="230425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cxnSp>
        <p:nvCxnSpPr>
          <p:cNvPr id="40" name="Egyenes összekötő nyíllal 39"/>
          <p:cNvCxnSpPr/>
          <p:nvPr/>
        </p:nvCxnSpPr>
        <p:spPr>
          <a:xfrm flipH="1">
            <a:off x="2754412" y="2988543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gyenes összekötő nyíllal 54"/>
          <p:cNvCxnSpPr/>
          <p:nvPr/>
        </p:nvCxnSpPr>
        <p:spPr>
          <a:xfrm>
            <a:off x="6354812" y="2988543"/>
            <a:ext cx="79208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gyenes összekötő nyíllal 56"/>
          <p:cNvCxnSpPr/>
          <p:nvPr/>
        </p:nvCxnSpPr>
        <p:spPr>
          <a:xfrm>
            <a:off x="2106340" y="3060551"/>
            <a:ext cx="72008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gyenes összekötő nyíllal 65"/>
          <p:cNvCxnSpPr/>
          <p:nvPr/>
        </p:nvCxnSpPr>
        <p:spPr>
          <a:xfrm flipV="1">
            <a:off x="6858868" y="2988543"/>
            <a:ext cx="648072" cy="7920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gyenes összekötő nyíllal 68"/>
          <p:cNvCxnSpPr/>
          <p:nvPr/>
        </p:nvCxnSpPr>
        <p:spPr>
          <a:xfrm>
            <a:off x="4914652" y="3276575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Egyenes összekötő nyíllal 71"/>
          <p:cNvCxnSpPr/>
          <p:nvPr/>
        </p:nvCxnSpPr>
        <p:spPr>
          <a:xfrm>
            <a:off x="4986660" y="4644727"/>
            <a:ext cx="360040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gyenes összekötő nyíllal 73"/>
          <p:cNvCxnSpPr/>
          <p:nvPr/>
        </p:nvCxnSpPr>
        <p:spPr>
          <a:xfrm flipH="1">
            <a:off x="4410596" y="4644727"/>
            <a:ext cx="360040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Szövegdoboz 83"/>
          <p:cNvSpPr txBox="1"/>
          <p:nvPr/>
        </p:nvSpPr>
        <p:spPr>
          <a:xfrm>
            <a:off x="8010996" y="180231"/>
            <a:ext cx="24240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b="1" dirty="0" smtClean="0"/>
              <a:t>ERASMUS +</a:t>
            </a:r>
            <a:endParaRPr lang="hu-HU" sz="3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392</Words>
  <Application>Microsoft Office PowerPoint</Application>
  <PresentationFormat>Egyéni</PresentationFormat>
  <Paragraphs>36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</vt:lpstr>
      <vt:lpstr>Times New Roman</vt:lpstr>
      <vt:lpstr>Wingdings</vt:lpstr>
      <vt:lpstr>Office-téma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SZTE NMI</dc:creator>
  <cp:lastModifiedBy>Pető Ágnes</cp:lastModifiedBy>
  <cp:revision>66</cp:revision>
  <cp:lastPrinted>2019-08-28T10:54:59Z</cp:lastPrinted>
  <dcterms:created xsi:type="dcterms:W3CDTF">2019-01-16T08:12:22Z</dcterms:created>
  <dcterms:modified xsi:type="dcterms:W3CDTF">2021-01-27T14:33:52Z</dcterms:modified>
</cp:coreProperties>
</file>